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6"/>
  </p:normalViewPr>
  <p:slideViewPr>
    <p:cSldViewPr snapToGrid="0" snapToObjects="1">
      <p:cViewPr varScale="1">
        <p:scale>
          <a:sx n="121" d="100"/>
          <a:sy n="121" d="100"/>
        </p:scale>
        <p:origin x="2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1E9953-5772-6B4C-8586-63F6E1038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ESCARRES ET ULCERES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D77733-805D-564E-B81C-3FC5EC3627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IDEL Centre thérapeutique Auguste Renoir</a:t>
            </a:r>
          </a:p>
          <a:p>
            <a:r>
              <a:rPr lang="fr-FR" dirty="0" err="1"/>
              <a:t>L.Louis</a:t>
            </a:r>
            <a:r>
              <a:rPr lang="fr-FR" dirty="0"/>
              <a:t> Rose, </a:t>
            </a:r>
            <a:r>
              <a:rPr lang="fr-FR" dirty="0" err="1"/>
              <a:t>D.Dahmane</a:t>
            </a:r>
            <a:r>
              <a:rPr lang="fr-FR" dirty="0"/>
              <a:t>, </a:t>
            </a:r>
            <a:r>
              <a:rPr lang="fr-FR" dirty="0" err="1"/>
              <a:t>V.Aboulkheir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569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D0024F-2EC9-6549-9910-7D7D7934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ESCARRES : Les stades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E9F6CF-E9BC-7949-913C-C0137ECFC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STADE 1: </a:t>
            </a:r>
            <a:r>
              <a:rPr lang="fr-F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rougeur ne blanchissant pas sous la pression du doigt</a:t>
            </a:r>
            <a:r>
              <a:rPr lang="fr-FR" dirty="0"/>
              <a:t> </a:t>
            </a:r>
          </a:p>
          <a:p>
            <a:r>
              <a:rPr lang="fr-FR" dirty="0"/>
              <a:t>STADE 2 : </a:t>
            </a:r>
            <a:r>
              <a:rPr lang="fr-FR" dirty="0" err="1"/>
              <a:t>désépidermisation</a:t>
            </a:r>
            <a:r>
              <a:rPr lang="fr-FR" dirty="0"/>
              <a:t> / phlyctène</a:t>
            </a:r>
          </a:p>
          <a:p>
            <a:r>
              <a:rPr lang="fr-FR" dirty="0"/>
              <a:t>STADE 3 : nécrose</a:t>
            </a:r>
          </a:p>
          <a:p>
            <a:r>
              <a:rPr lang="fr-FR" dirty="0"/>
              <a:t>STADE 4 : ulcère ou plaie ouverte profonde, résultant le plus souvent d'une escarre de stade 3 après élimination des tissus nécrotiques </a:t>
            </a:r>
          </a:p>
        </p:txBody>
      </p:sp>
    </p:spTree>
    <p:extLst>
      <p:ext uri="{BB962C8B-B14F-4D97-AF65-F5344CB8AC3E}">
        <p14:creationId xmlns:p14="http://schemas.microsoft.com/office/powerpoint/2010/main" val="318049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17DBA2-0090-624B-9678-C20C38FA5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51115"/>
            <a:ext cx="8596668" cy="5290248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CONSTATATIONS CLINIQUE :</a:t>
            </a:r>
          </a:p>
          <a:p>
            <a:r>
              <a:rPr lang="fr-FR" dirty="0"/>
              <a:t>Lit de la plaie : aspect, couleur</a:t>
            </a:r>
          </a:p>
          <a:p>
            <a:r>
              <a:rPr lang="fr-FR" dirty="0"/>
              <a:t>Qualité des berges</a:t>
            </a:r>
          </a:p>
          <a:p>
            <a:r>
              <a:rPr lang="fr-FR" dirty="0"/>
              <a:t>Taille : surface, profondeur</a:t>
            </a:r>
          </a:p>
          <a:p>
            <a:r>
              <a:rPr lang="fr-FR" dirty="0"/>
              <a:t>Localisation </a:t>
            </a:r>
          </a:p>
          <a:p>
            <a:r>
              <a:rPr lang="fr-FR" dirty="0"/>
              <a:t>Exsudat</a:t>
            </a:r>
          </a:p>
          <a:p>
            <a:r>
              <a:rPr lang="fr-FR" dirty="0"/>
              <a:t>Odeur</a:t>
            </a:r>
          </a:p>
          <a:p>
            <a:r>
              <a:rPr lang="fr-FR" dirty="0"/>
              <a:t>Hémorragie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228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419C9E-18B5-DB46-80F2-477EF1134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16429"/>
            <a:ext cx="8596668" cy="522493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OBJECTIFS ET TRAITEMENTS :</a:t>
            </a:r>
          </a:p>
          <a:p>
            <a:r>
              <a:rPr lang="fr-FR" dirty="0"/>
              <a:t>Pansements </a:t>
            </a:r>
            <a:r>
              <a:rPr lang="fr-FR" dirty="0" err="1"/>
              <a:t>hydrocoloïdes</a:t>
            </a:r>
            <a:r>
              <a:rPr lang="fr-FR" dirty="0"/>
              <a:t> plaques (</a:t>
            </a:r>
            <a:r>
              <a:rPr lang="fr-FR" i="1" dirty="0" err="1"/>
              <a:t>comfeel</a:t>
            </a:r>
            <a:r>
              <a:rPr lang="fr-FR" i="1" dirty="0"/>
              <a:t>, </a:t>
            </a:r>
            <a:r>
              <a:rPr lang="fr-FR" i="1" dirty="0" err="1"/>
              <a:t>duoderm</a:t>
            </a:r>
            <a:r>
              <a:rPr lang="fr-FR" i="1" dirty="0"/>
              <a:t>…</a:t>
            </a:r>
            <a:r>
              <a:rPr lang="fr-FR" dirty="0"/>
              <a:t>) poudres, pates </a:t>
            </a:r>
          </a:p>
          <a:p>
            <a:pPr marL="0" indent="0">
              <a:buNone/>
            </a:pPr>
            <a:r>
              <a:rPr lang="fr-FR" dirty="0"/>
              <a:t>pour tous les stades.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/>
              <a:t>Actions :</a:t>
            </a:r>
          </a:p>
          <a:p>
            <a:r>
              <a:rPr lang="fr-FR" dirty="0"/>
              <a:t>Drainage exsudats</a:t>
            </a:r>
          </a:p>
          <a:p>
            <a:r>
              <a:rPr lang="fr-FR" dirty="0"/>
              <a:t>Maintient milieu humide pour la détersion et le bourgeonnement</a:t>
            </a:r>
          </a:p>
          <a:p>
            <a:r>
              <a:rPr lang="fr-FR" dirty="0"/>
              <a:t>Respect et maitrise de la flore</a:t>
            </a:r>
          </a:p>
        </p:txBody>
      </p:sp>
    </p:spTree>
    <p:extLst>
      <p:ext uri="{BB962C8B-B14F-4D97-AF65-F5344CB8AC3E}">
        <p14:creationId xmlns:p14="http://schemas.microsoft.com/office/powerpoint/2010/main" val="64854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7FD8706-118B-5B4F-B48F-C5D85F2B6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751114"/>
            <a:ext cx="4184035" cy="52902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STADE 1/2:</a:t>
            </a:r>
          </a:p>
          <a:p>
            <a:r>
              <a:rPr lang="fr-FR" dirty="0"/>
              <a:t>Pansements </a:t>
            </a:r>
            <a:r>
              <a:rPr lang="fr-FR" dirty="0" err="1"/>
              <a:t>hydrocellulaires</a:t>
            </a:r>
            <a:r>
              <a:rPr lang="fr-FR" dirty="0"/>
              <a:t> (</a:t>
            </a:r>
            <a:r>
              <a:rPr lang="fr-FR" i="1" dirty="0" err="1"/>
              <a:t>alevyn</a:t>
            </a:r>
            <a:r>
              <a:rPr lang="fr-FR" i="1" dirty="0"/>
              <a:t>, </a:t>
            </a:r>
            <a:r>
              <a:rPr lang="fr-FR" i="1" dirty="0" err="1"/>
              <a:t>biatain</a:t>
            </a:r>
            <a:r>
              <a:rPr lang="fr-FR" i="1" dirty="0"/>
              <a:t>, </a:t>
            </a:r>
            <a:r>
              <a:rPr lang="fr-FR" i="1" dirty="0" err="1"/>
              <a:t>mépilex</a:t>
            </a:r>
            <a:r>
              <a:rPr lang="fr-FR" dirty="0"/>
              <a:t>…)</a:t>
            </a:r>
          </a:p>
          <a:p>
            <a:r>
              <a:rPr lang="fr-FR" dirty="0"/>
              <a:t>Pansements gras (</a:t>
            </a:r>
            <a:r>
              <a:rPr lang="fr-FR" i="1" dirty="0" err="1"/>
              <a:t>jelonet</a:t>
            </a:r>
            <a:r>
              <a:rPr lang="fr-FR" dirty="0"/>
              <a:t>)</a:t>
            </a:r>
          </a:p>
          <a:p>
            <a:r>
              <a:rPr lang="fr-FR" dirty="0"/>
              <a:t>Pansements interface (</a:t>
            </a:r>
            <a:r>
              <a:rPr lang="fr-FR" i="1" dirty="0" err="1"/>
              <a:t>mépitel</a:t>
            </a:r>
            <a:r>
              <a:rPr lang="fr-FR" dirty="0"/>
              <a:t>)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D60B6C8-CC60-254B-B5C5-88E16D54B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751115"/>
            <a:ext cx="4184034" cy="52902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STADE 3/4:</a:t>
            </a:r>
          </a:p>
          <a:p>
            <a:r>
              <a:rPr lang="fr-FR" dirty="0"/>
              <a:t>Pansements détergeant fibrine et nécrose:</a:t>
            </a:r>
          </a:p>
          <a:p>
            <a:pPr marL="0" indent="0">
              <a:buNone/>
            </a:pPr>
            <a:r>
              <a:rPr lang="fr-FR" dirty="0"/>
              <a:t>Enzyme protéolytiques (</a:t>
            </a:r>
            <a:r>
              <a:rPr lang="fr-FR" i="1" dirty="0" err="1"/>
              <a:t>élase</a:t>
            </a:r>
            <a:r>
              <a:rPr lang="fr-FR" dirty="0"/>
              <a:t>) </a:t>
            </a:r>
          </a:p>
          <a:p>
            <a:pPr marL="0" indent="0">
              <a:buNone/>
            </a:pPr>
            <a:r>
              <a:rPr lang="fr-FR" dirty="0"/>
              <a:t>Hydrogels (</a:t>
            </a:r>
            <a:r>
              <a:rPr lang="fr-FR" i="1" dirty="0" err="1"/>
              <a:t>hydroclean</a:t>
            </a:r>
            <a:r>
              <a:rPr lang="fr-FR" i="1" dirty="0"/>
              <a:t>, </a:t>
            </a:r>
            <a:r>
              <a:rPr lang="fr-FR" i="1" dirty="0" err="1"/>
              <a:t>hydrosorb</a:t>
            </a:r>
            <a:r>
              <a:rPr lang="fr-FR" i="1" dirty="0"/>
              <a:t>, </a:t>
            </a:r>
            <a:r>
              <a:rPr lang="fr-FR" i="1" dirty="0" err="1"/>
              <a:t>purillon</a:t>
            </a:r>
            <a:r>
              <a:rPr lang="fr-FR" dirty="0"/>
              <a:t>) à utiliser avec film adhésif (</a:t>
            </a:r>
            <a:r>
              <a:rPr lang="fr-FR" i="1" dirty="0" err="1"/>
              <a:t>tegaderm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Alginate</a:t>
            </a:r>
          </a:p>
          <a:p>
            <a:pPr marL="0" indent="0">
              <a:buNone/>
            </a:pPr>
            <a:r>
              <a:rPr lang="fr-FR" dirty="0" err="1"/>
              <a:t>Hydrofibre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Pansements détergeant fibrine: </a:t>
            </a:r>
          </a:p>
          <a:p>
            <a:pPr marL="0" indent="0">
              <a:buNone/>
            </a:pPr>
            <a:r>
              <a:rPr lang="fr-FR" dirty="0"/>
              <a:t>Alginate: plaies exsudatives, bourgeonnantes (</a:t>
            </a:r>
            <a:r>
              <a:rPr lang="fr-FR" i="1" dirty="0" err="1"/>
              <a:t>algostéryl</a:t>
            </a:r>
            <a:r>
              <a:rPr lang="fr-FR" i="1" dirty="0"/>
              <a:t>, </a:t>
            </a:r>
            <a:r>
              <a:rPr lang="fr-FR" i="1" dirty="0" err="1"/>
              <a:t>urgosorb</a:t>
            </a:r>
            <a:r>
              <a:rPr lang="fr-FR" dirty="0"/>
              <a:t>) </a:t>
            </a:r>
          </a:p>
          <a:p>
            <a:pPr marL="0" indent="0">
              <a:buNone/>
            </a:pPr>
            <a:r>
              <a:rPr lang="fr-FR" dirty="0" err="1"/>
              <a:t>Hydrofibre</a:t>
            </a:r>
            <a:r>
              <a:rPr lang="fr-FR" dirty="0"/>
              <a:t>: plaies très exsudatives (</a:t>
            </a:r>
            <a:r>
              <a:rPr lang="fr-FR" i="1" dirty="0" err="1"/>
              <a:t>aquacel</a:t>
            </a:r>
            <a:r>
              <a:rPr lang="fr-FR" i="1" dirty="0"/>
              <a:t>, </a:t>
            </a:r>
            <a:r>
              <a:rPr lang="fr-FR" i="1" dirty="0" err="1"/>
              <a:t>urgoclean</a:t>
            </a:r>
            <a:r>
              <a:rPr lang="fr-FR" dirty="0"/>
              <a:t>)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6026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5FE2003-7A93-B74B-A2AC-7FB382A49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16429"/>
            <a:ext cx="8596668" cy="522493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Autres cas:</a:t>
            </a:r>
          </a:p>
          <a:p>
            <a:r>
              <a:rPr lang="fr-FR" dirty="0"/>
              <a:t>Plaie infectée : antibiothérapie générale adaptée / antiseptiques sur PM</a:t>
            </a:r>
          </a:p>
          <a:p>
            <a:r>
              <a:rPr lang="fr-FR" dirty="0"/>
              <a:t>Pansements à l’argent (</a:t>
            </a:r>
            <a:r>
              <a:rPr lang="fr-FR" i="1" dirty="0" err="1"/>
              <a:t>urgoclean</a:t>
            </a:r>
            <a:r>
              <a:rPr lang="fr-FR" i="1" dirty="0"/>
              <a:t> ag</a:t>
            </a:r>
            <a:r>
              <a:rPr lang="fr-FR" dirty="0"/>
              <a:t>)</a:t>
            </a:r>
          </a:p>
          <a:p>
            <a:r>
              <a:rPr lang="fr-FR" dirty="0"/>
              <a:t>Plaie malodorante : pansement au charbon (</a:t>
            </a:r>
            <a:r>
              <a:rPr lang="fr-FR" i="1" dirty="0" err="1"/>
              <a:t>actisorb</a:t>
            </a:r>
            <a:r>
              <a:rPr lang="fr-FR" i="1" dirty="0"/>
              <a:t>, </a:t>
            </a:r>
            <a:r>
              <a:rPr lang="fr-FR" i="1" dirty="0" err="1"/>
              <a:t>carboflex</a:t>
            </a:r>
            <a:r>
              <a:rPr lang="fr-FR" dirty="0"/>
              <a:t>)</a:t>
            </a:r>
          </a:p>
          <a:p>
            <a:r>
              <a:rPr lang="fr-FR" dirty="0"/>
              <a:t>Plaie difficile à traitée : thérapie par pression négative (</a:t>
            </a:r>
            <a:r>
              <a:rPr lang="fr-FR" i="1" dirty="0"/>
              <a:t>VAC</a:t>
            </a:r>
            <a:r>
              <a:rPr lang="fr-FR" dirty="0"/>
              <a:t>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4840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77D8FC1-EB4B-AE45-8F31-35DA17D3E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229" y="293914"/>
            <a:ext cx="11266713" cy="6270172"/>
          </a:xfrm>
        </p:spPr>
      </p:pic>
    </p:spTree>
    <p:extLst>
      <p:ext uri="{BB962C8B-B14F-4D97-AF65-F5344CB8AC3E}">
        <p14:creationId xmlns:p14="http://schemas.microsoft.com/office/powerpoint/2010/main" val="374737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C63BA-094D-1C45-A38A-5593B5CB6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ULCERES VEINEUX: Caractéristiques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3FCE91-6A80-8848-8F36-C50C89B1A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Péri-malléolaire</a:t>
            </a:r>
          </a:p>
          <a:p>
            <a:r>
              <a:rPr lang="fr-FR" dirty="0"/>
              <a:t>Peu douloureux</a:t>
            </a:r>
          </a:p>
          <a:p>
            <a:r>
              <a:rPr lang="fr-FR" dirty="0"/>
              <a:t>Pouls périphériques présents</a:t>
            </a:r>
          </a:p>
          <a:p>
            <a:r>
              <a:rPr lang="fr-FR" dirty="0"/>
              <a:t>Problèmes cutanés associés (dermite ocre, atrophie blanche, </a:t>
            </a:r>
            <a:r>
              <a:rPr lang="fr-FR" dirty="0" err="1"/>
              <a:t>lipodermatosclérose</a:t>
            </a:r>
            <a:r>
              <a:rPr lang="fr-FR" dirty="0"/>
              <a:t>, eczéma, œdème…)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TRAITEMENT:</a:t>
            </a:r>
          </a:p>
          <a:p>
            <a:r>
              <a:rPr lang="fr-FR" dirty="0"/>
              <a:t>Pansement + compression veineuse par pose de bande</a:t>
            </a:r>
          </a:p>
        </p:txBody>
      </p:sp>
    </p:spTree>
    <p:extLst>
      <p:ext uri="{BB962C8B-B14F-4D97-AF65-F5344CB8AC3E}">
        <p14:creationId xmlns:p14="http://schemas.microsoft.com/office/powerpoint/2010/main" val="417634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80FA7-9C86-CC44-979F-4E5D6E16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ULCERES ARTERIELS: Caractéristiques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43B96E-BA12-ED4F-8D47-04ECD3FC1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Disparition des pouls</a:t>
            </a:r>
          </a:p>
          <a:p>
            <a:r>
              <a:rPr lang="fr-FR" dirty="0"/>
              <a:t>Très douloureux</a:t>
            </a:r>
          </a:p>
          <a:p>
            <a:r>
              <a:rPr lang="fr-FR" dirty="0"/>
              <a:t>Peau péri-ulcéreuse : lisse, froide, dépilée</a:t>
            </a:r>
          </a:p>
          <a:p>
            <a:r>
              <a:rPr lang="fr-FR" dirty="0"/>
              <a:t>Creusant, unique ou multiple, à l’emporte-pièce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TRAITEMENT:</a:t>
            </a:r>
          </a:p>
          <a:p>
            <a:r>
              <a:rPr lang="fr-FR" dirty="0"/>
              <a:t>Pansement + pontage ou amputation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00398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Facette</Template>
  <TotalTime>48</TotalTime>
  <Words>206</Words>
  <Application>Microsoft Macintosh PowerPoint</Application>
  <PresentationFormat>Grand écran</PresentationFormat>
  <Paragraphs>60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Facette</vt:lpstr>
      <vt:lpstr>ESCARRES ET ULCERES</vt:lpstr>
      <vt:lpstr>ESCARRES : Les stades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ULCERES VEINEUX: Caractéristiques</vt:lpstr>
      <vt:lpstr>ULCERES ARTERIELS: Caractéristiques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ESCARRES ET ULCERES</dc:title>
  <dc:creator>Utilisateur Microsoft Office</dc:creator>
  <cp:lastModifiedBy>Utilisateur Microsoft Office</cp:lastModifiedBy>
  <cp:revision>5</cp:revision>
  <dcterms:created xsi:type="dcterms:W3CDTF">2020-01-02T11:19:49Z</dcterms:created>
  <dcterms:modified xsi:type="dcterms:W3CDTF">2020-01-02T12:07:51Z</dcterms:modified>
</cp:coreProperties>
</file>